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nton"/>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Anton-regular.fnt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52f466d89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52f466d89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2f466d89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52f466d89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3cabb2d6f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53cabb2d6f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3cabb2d6f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3cabb2d6f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52e6b1223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52e6b1223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52e6b1223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52e6b122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52e6b1223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52e6b1223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52e6b122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52e6b122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53cabb2d6f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53cabb2d6f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52e6b122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52e6b122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52e6b122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52e6b122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52e6b1223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52e6b1223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52e6b1223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52e6b1223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52f466d89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52f466d89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2f466d89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2f466d8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hyperlink" Target="http://drive.google.com/file/d/1UNq2QK1i3SpqOTxFyxJvmdSkv7FL5kKu/view" TargetMode="External"/><Relationship Id="rId5"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11.jpg"/><Relationship Id="rId6" Type="http://schemas.openxmlformats.org/officeDocument/2006/relationships/image" Target="../media/image7.jpg"/><Relationship Id="rId7" Type="http://schemas.openxmlformats.org/officeDocument/2006/relationships/image" Target="../media/image6.jpg"/><Relationship Id="rId8"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11.jpg"/><Relationship Id="rId6" Type="http://schemas.openxmlformats.org/officeDocument/2006/relationships/image" Target="../media/image7.jpg"/><Relationship Id="rId7" Type="http://schemas.openxmlformats.org/officeDocument/2006/relationships/image" Target="../media/image6.jpg"/><Relationship Id="rId8"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0" y="1313950"/>
            <a:ext cx="9144000" cy="1622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4600">
                <a:solidFill>
                  <a:srgbClr val="0000FF"/>
                </a:solidFill>
                <a:latin typeface="Anton"/>
                <a:ea typeface="Anton"/>
                <a:cs typeface="Anton"/>
                <a:sym typeface="Anton"/>
              </a:rPr>
              <a:t>ETOURNIFY</a:t>
            </a:r>
            <a:endParaRPr sz="4600">
              <a:solidFill>
                <a:srgbClr val="0000FF"/>
              </a:solidFill>
              <a:latin typeface="Anton"/>
              <a:ea typeface="Anton"/>
              <a:cs typeface="Anton"/>
              <a:sym typeface="Anton"/>
            </a:endParaRPr>
          </a:p>
          <a:p>
            <a:pPr indent="0" lvl="0" marL="0" rtl="0" algn="ctr">
              <a:lnSpc>
                <a:spcPct val="150000"/>
              </a:lnSpc>
              <a:spcBef>
                <a:spcPts val="0"/>
              </a:spcBef>
              <a:spcAft>
                <a:spcPts val="0"/>
              </a:spcAft>
              <a:buNone/>
            </a:pPr>
            <a:r>
              <a:rPr lang="en" sz="3800">
                <a:solidFill>
                  <a:srgbClr val="FF0000"/>
                </a:solidFill>
                <a:latin typeface="Anton"/>
                <a:ea typeface="Anton"/>
                <a:cs typeface="Anton"/>
                <a:sym typeface="Anton"/>
              </a:rPr>
              <a:t>ESPORT MANAGEMENT PLATFORM</a:t>
            </a:r>
            <a:endParaRPr sz="3800">
              <a:solidFill>
                <a:srgbClr val="FF0000"/>
              </a:solidFill>
              <a:latin typeface="Anton"/>
              <a:ea typeface="Anton"/>
              <a:cs typeface="Anton"/>
              <a:sym typeface="Anton"/>
            </a:endParaRPr>
          </a:p>
        </p:txBody>
      </p:sp>
      <p:sp>
        <p:nvSpPr>
          <p:cNvPr id="55" name="Google Shape;55;p13"/>
          <p:cNvSpPr txBox="1"/>
          <p:nvPr/>
        </p:nvSpPr>
        <p:spPr>
          <a:xfrm>
            <a:off x="6669625" y="3417700"/>
            <a:ext cx="2474400" cy="1363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rgbClr val="0000FF"/>
                </a:solidFill>
                <a:latin typeface="Anton"/>
                <a:ea typeface="Anton"/>
                <a:cs typeface="Anton"/>
                <a:sym typeface="Anton"/>
              </a:rPr>
              <a:t>Designed</a:t>
            </a:r>
            <a:r>
              <a:rPr lang="en" sz="1800">
                <a:solidFill>
                  <a:srgbClr val="0000FF"/>
                </a:solidFill>
                <a:latin typeface="Anton"/>
                <a:ea typeface="Anton"/>
                <a:cs typeface="Anton"/>
                <a:sym typeface="Anton"/>
              </a:rPr>
              <a:t> by:</a:t>
            </a:r>
            <a:endParaRPr sz="1800">
              <a:solidFill>
                <a:srgbClr val="0000FF"/>
              </a:solidFill>
              <a:latin typeface="Anton"/>
              <a:ea typeface="Anton"/>
              <a:cs typeface="Anton"/>
              <a:sym typeface="Anton"/>
            </a:endParaRPr>
          </a:p>
          <a:p>
            <a:pPr indent="0" lvl="0" marL="0" rtl="0" algn="r">
              <a:spcBef>
                <a:spcPts val="0"/>
              </a:spcBef>
              <a:spcAft>
                <a:spcPts val="0"/>
              </a:spcAft>
              <a:buNone/>
            </a:pPr>
            <a:r>
              <a:rPr lang="en" sz="1800">
                <a:solidFill>
                  <a:srgbClr val="0000FF"/>
                </a:solidFill>
                <a:latin typeface="Anton"/>
                <a:ea typeface="Anton"/>
                <a:cs typeface="Anton"/>
                <a:sym typeface="Anton"/>
              </a:rPr>
              <a:t>Bao Lam</a:t>
            </a:r>
            <a:endParaRPr sz="1800">
              <a:solidFill>
                <a:srgbClr val="0000FF"/>
              </a:solidFill>
              <a:latin typeface="Anton"/>
              <a:ea typeface="Anton"/>
              <a:cs typeface="Anton"/>
              <a:sym typeface="Anton"/>
            </a:endParaRPr>
          </a:p>
          <a:p>
            <a:pPr indent="0" lvl="0" marL="0" rtl="0" algn="r">
              <a:spcBef>
                <a:spcPts val="0"/>
              </a:spcBef>
              <a:spcAft>
                <a:spcPts val="0"/>
              </a:spcAft>
              <a:buNone/>
            </a:pPr>
            <a:r>
              <a:rPr lang="en" sz="1800">
                <a:solidFill>
                  <a:srgbClr val="0000FF"/>
                </a:solidFill>
                <a:latin typeface="Anton"/>
                <a:ea typeface="Anton"/>
                <a:cs typeface="Anton"/>
                <a:sym typeface="Anton"/>
              </a:rPr>
              <a:t>Kainan Pan</a:t>
            </a:r>
            <a:endParaRPr sz="1800">
              <a:solidFill>
                <a:srgbClr val="0000FF"/>
              </a:solidFill>
              <a:latin typeface="Anton"/>
              <a:ea typeface="Anton"/>
              <a:cs typeface="Anton"/>
              <a:sym typeface="Anton"/>
            </a:endParaRPr>
          </a:p>
          <a:p>
            <a:pPr indent="0" lvl="0" marL="0" rtl="0" algn="r">
              <a:spcBef>
                <a:spcPts val="0"/>
              </a:spcBef>
              <a:spcAft>
                <a:spcPts val="0"/>
              </a:spcAft>
              <a:buNone/>
            </a:pPr>
            <a:r>
              <a:rPr lang="en" sz="1800">
                <a:solidFill>
                  <a:srgbClr val="0000FF"/>
                </a:solidFill>
                <a:latin typeface="Anton"/>
                <a:ea typeface="Anton"/>
                <a:cs typeface="Anton"/>
                <a:sym typeface="Anton"/>
              </a:rPr>
              <a:t>Nathaniel Navarro</a:t>
            </a:r>
            <a:endParaRPr sz="1800">
              <a:solidFill>
                <a:srgbClr val="0000FF"/>
              </a:solidFill>
              <a:latin typeface="Anton"/>
              <a:ea typeface="Anton"/>
              <a:cs typeface="Anton"/>
              <a:sym typeface="Anto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64275" y="445025"/>
            <a:ext cx="846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Anton"/>
                <a:ea typeface="Anton"/>
                <a:cs typeface="Anton"/>
                <a:sym typeface="Anton"/>
              </a:rPr>
              <a:t>TEAM REGISTRATION</a:t>
            </a:r>
            <a:endParaRPr>
              <a:solidFill>
                <a:srgbClr val="FF0000"/>
              </a:solidFill>
              <a:latin typeface="Anton"/>
              <a:ea typeface="Anton"/>
              <a:cs typeface="Anton"/>
              <a:sym typeface="Anton"/>
            </a:endParaRPr>
          </a:p>
        </p:txBody>
      </p:sp>
      <p:pic>
        <p:nvPicPr>
          <p:cNvPr id="119" name="Google Shape;119;p22"/>
          <p:cNvPicPr preferRelativeResize="0"/>
          <p:nvPr/>
        </p:nvPicPr>
        <p:blipFill>
          <a:blip r:embed="rId4">
            <a:alphaModFix/>
          </a:blip>
          <a:stretch>
            <a:fillRect/>
          </a:stretch>
        </p:blipFill>
        <p:spPr>
          <a:xfrm>
            <a:off x="1172625" y="1017725"/>
            <a:ext cx="6798751" cy="3715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23"/>
          <p:cNvSpPr txBox="1"/>
          <p:nvPr>
            <p:ph type="title"/>
          </p:nvPr>
        </p:nvSpPr>
        <p:spPr>
          <a:xfrm>
            <a:off x="354450" y="445025"/>
            <a:ext cx="847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Anton"/>
                <a:ea typeface="Anton"/>
                <a:cs typeface="Anton"/>
                <a:sym typeface="Anton"/>
              </a:rPr>
              <a:t>TOURNAMENT INFORMATION</a:t>
            </a:r>
            <a:endParaRPr>
              <a:solidFill>
                <a:srgbClr val="FF0000"/>
              </a:solidFill>
              <a:latin typeface="Anton"/>
              <a:ea typeface="Anton"/>
              <a:cs typeface="Anton"/>
              <a:sym typeface="Anton"/>
            </a:endParaRPr>
          </a:p>
        </p:txBody>
      </p:sp>
      <p:pic>
        <p:nvPicPr>
          <p:cNvPr id="125" name="Google Shape;125;p23" title="tournamentinfo.PNG"/>
          <p:cNvPicPr preferRelativeResize="0"/>
          <p:nvPr/>
        </p:nvPicPr>
        <p:blipFill>
          <a:blip r:embed="rId4">
            <a:alphaModFix/>
          </a:blip>
          <a:stretch>
            <a:fillRect/>
          </a:stretch>
        </p:blipFill>
        <p:spPr>
          <a:xfrm>
            <a:off x="1232500" y="1017725"/>
            <a:ext cx="6679000" cy="3725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4"/>
          <p:cNvSpPr txBox="1"/>
          <p:nvPr>
            <p:ph type="title"/>
          </p:nvPr>
        </p:nvSpPr>
        <p:spPr>
          <a:xfrm>
            <a:off x="354450" y="445025"/>
            <a:ext cx="847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Anton"/>
                <a:ea typeface="Anton"/>
                <a:cs typeface="Anton"/>
                <a:sym typeface="Anton"/>
              </a:rPr>
              <a:t>TEAM INFORMATION</a:t>
            </a:r>
            <a:endParaRPr>
              <a:solidFill>
                <a:srgbClr val="FF0000"/>
              </a:solidFill>
              <a:latin typeface="Anton"/>
              <a:ea typeface="Anton"/>
              <a:cs typeface="Anton"/>
              <a:sym typeface="Anton"/>
            </a:endParaRPr>
          </a:p>
        </p:txBody>
      </p:sp>
      <p:pic>
        <p:nvPicPr>
          <p:cNvPr id="131" name="Google Shape;131;p24" title="Screenshot 2025-05-02 155223.png"/>
          <p:cNvPicPr preferRelativeResize="0"/>
          <p:nvPr/>
        </p:nvPicPr>
        <p:blipFill>
          <a:blip r:embed="rId4">
            <a:alphaModFix/>
          </a:blip>
          <a:stretch>
            <a:fillRect/>
          </a:stretch>
        </p:blipFill>
        <p:spPr>
          <a:xfrm>
            <a:off x="1632850" y="947250"/>
            <a:ext cx="5921202"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5"/>
          <p:cNvSpPr txBox="1"/>
          <p:nvPr>
            <p:ph type="title"/>
          </p:nvPr>
        </p:nvSpPr>
        <p:spPr>
          <a:xfrm>
            <a:off x="354450" y="445025"/>
            <a:ext cx="847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Anton"/>
                <a:ea typeface="Anton"/>
                <a:cs typeface="Anton"/>
                <a:sym typeface="Anton"/>
              </a:rPr>
              <a:t>POST EVENT ANALYSIS</a:t>
            </a:r>
            <a:endParaRPr>
              <a:solidFill>
                <a:srgbClr val="FF0000"/>
              </a:solidFill>
              <a:latin typeface="Anton"/>
              <a:ea typeface="Anton"/>
              <a:cs typeface="Anton"/>
              <a:sym typeface="Anton"/>
            </a:endParaRPr>
          </a:p>
        </p:txBody>
      </p:sp>
      <p:pic>
        <p:nvPicPr>
          <p:cNvPr id="137" name="Google Shape;137;p25"/>
          <p:cNvPicPr preferRelativeResize="0"/>
          <p:nvPr/>
        </p:nvPicPr>
        <p:blipFill>
          <a:blip r:embed="rId4">
            <a:alphaModFix/>
          </a:blip>
          <a:stretch>
            <a:fillRect/>
          </a:stretch>
        </p:blipFill>
        <p:spPr>
          <a:xfrm>
            <a:off x="1410713" y="947275"/>
            <a:ext cx="6365474"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6"/>
          <p:cNvSpPr txBox="1"/>
          <p:nvPr>
            <p:ph type="title"/>
          </p:nvPr>
        </p:nvSpPr>
        <p:spPr>
          <a:xfrm>
            <a:off x="364275" y="445025"/>
            <a:ext cx="8468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Anton"/>
                <a:ea typeface="Anton"/>
                <a:cs typeface="Anton"/>
                <a:sym typeface="Anton"/>
              </a:rPr>
              <a:t>KEY CHALLENGES &amp; LIMITATIONS</a:t>
            </a:r>
            <a:endParaRPr>
              <a:solidFill>
                <a:srgbClr val="FF0000"/>
              </a:solidFill>
              <a:latin typeface="Anton"/>
              <a:ea typeface="Anton"/>
              <a:cs typeface="Anton"/>
              <a:sym typeface="Anton"/>
            </a:endParaRPr>
          </a:p>
        </p:txBody>
      </p:sp>
      <p:sp>
        <p:nvSpPr>
          <p:cNvPr id="143" name="Google Shape;143;p26"/>
          <p:cNvSpPr txBox="1"/>
          <p:nvPr>
            <p:ph idx="1" type="body"/>
          </p:nvPr>
        </p:nvSpPr>
        <p:spPr>
          <a:xfrm>
            <a:off x="364200" y="1152475"/>
            <a:ext cx="8468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Anton"/>
              <a:buChar char="●"/>
            </a:pPr>
            <a:r>
              <a:rPr lang="en">
                <a:solidFill>
                  <a:schemeClr val="lt1"/>
                </a:solidFill>
                <a:latin typeface="Anton"/>
                <a:ea typeface="Anton"/>
                <a:cs typeface="Anton"/>
                <a:sym typeface="Anton"/>
              </a:rPr>
              <a:t>Limited Interactivity</a:t>
            </a:r>
            <a:endParaRPr>
              <a:solidFill>
                <a:schemeClr val="lt1"/>
              </a:solidFill>
              <a:latin typeface="Anton"/>
              <a:ea typeface="Anton"/>
              <a:cs typeface="Anton"/>
              <a:sym typeface="Anton"/>
            </a:endParaRPr>
          </a:p>
          <a:p>
            <a:pPr indent="-317500" lvl="1" marL="914400" rtl="0" algn="l">
              <a:spcBef>
                <a:spcPts val="0"/>
              </a:spcBef>
              <a:spcAft>
                <a:spcPts val="0"/>
              </a:spcAft>
              <a:buClr>
                <a:schemeClr val="lt1"/>
              </a:buClr>
              <a:buSzPts val="1400"/>
              <a:buFont typeface="Anton"/>
              <a:buChar char="○"/>
            </a:pPr>
            <a:r>
              <a:rPr lang="en">
                <a:solidFill>
                  <a:schemeClr val="lt1"/>
                </a:solidFill>
                <a:latin typeface="Anton"/>
                <a:ea typeface="Anton"/>
                <a:cs typeface="Anton"/>
                <a:sym typeface="Anton"/>
              </a:rPr>
              <a:t>Since this is a static prototype, we're a bit limited by what Figma can do in terms of interactions. We used clickable frames to show how users would move through things, but we couldn't really show certain dynamic features—like real-time updates, conditional logic, or live data inputs—fully.</a:t>
            </a:r>
            <a:endParaRPr>
              <a:solidFill>
                <a:schemeClr val="lt1"/>
              </a:solidFill>
              <a:latin typeface="Anton"/>
              <a:ea typeface="Anton"/>
              <a:cs typeface="Anton"/>
              <a:sym typeface="Anton"/>
            </a:endParaRPr>
          </a:p>
          <a:p>
            <a:pPr indent="0" lvl="0" marL="914400" rtl="0" algn="l">
              <a:spcBef>
                <a:spcPts val="1200"/>
              </a:spcBef>
              <a:spcAft>
                <a:spcPts val="0"/>
              </a:spcAft>
              <a:buNone/>
            </a:pPr>
            <a:r>
              <a:t/>
            </a:r>
            <a:endParaRPr>
              <a:solidFill>
                <a:schemeClr val="lt1"/>
              </a:solidFill>
              <a:latin typeface="Anton"/>
              <a:ea typeface="Anton"/>
              <a:cs typeface="Anton"/>
              <a:sym typeface="Anton"/>
            </a:endParaRPr>
          </a:p>
          <a:p>
            <a:pPr indent="-342900" lvl="0" marL="457200" rtl="0" algn="l">
              <a:spcBef>
                <a:spcPts val="1200"/>
              </a:spcBef>
              <a:spcAft>
                <a:spcPts val="0"/>
              </a:spcAft>
              <a:buClr>
                <a:schemeClr val="lt1"/>
              </a:buClr>
              <a:buSzPts val="1800"/>
              <a:buFont typeface="Anton"/>
              <a:buChar char="●"/>
            </a:pPr>
            <a:r>
              <a:rPr lang="en">
                <a:solidFill>
                  <a:schemeClr val="lt1"/>
                </a:solidFill>
                <a:latin typeface="Anton"/>
                <a:ea typeface="Anton"/>
                <a:cs typeface="Anton"/>
                <a:sym typeface="Anton"/>
              </a:rPr>
              <a:t>Incomplete Feature Simulation</a:t>
            </a:r>
            <a:endParaRPr>
              <a:solidFill>
                <a:schemeClr val="lt1"/>
              </a:solidFill>
              <a:latin typeface="Anton"/>
              <a:ea typeface="Anton"/>
              <a:cs typeface="Anton"/>
              <a:sym typeface="Anton"/>
            </a:endParaRPr>
          </a:p>
          <a:p>
            <a:pPr indent="-317500" lvl="1" marL="914400" rtl="0" algn="l">
              <a:spcBef>
                <a:spcPts val="0"/>
              </a:spcBef>
              <a:spcAft>
                <a:spcPts val="0"/>
              </a:spcAft>
              <a:buClr>
                <a:schemeClr val="lt1"/>
              </a:buClr>
              <a:buSzPts val="1400"/>
              <a:buFont typeface="Anton"/>
              <a:buChar char="○"/>
            </a:pPr>
            <a:r>
              <a:rPr lang="en">
                <a:solidFill>
                  <a:schemeClr val="lt1"/>
                </a:solidFill>
                <a:latin typeface="Anton"/>
                <a:ea typeface="Anton"/>
                <a:cs typeface="Anton"/>
                <a:sym typeface="Anton"/>
              </a:rPr>
              <a:t>Some features, like post-match reports, tracking player stats, or customizing profiles, are shown visually but haven't been fully tested in terms of how users will actually interact with them. We’ll need to sort out their logic and flow further during development.</a:t>
            </a:r>
            <a:endParaRPr>
              <a:solidFill>
                <a:schemeClr val="lt1"/>
              </a:solidFill>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7"/>
          <p:cNvSpPr txBox="1"/>
          <p:nvPr>
            <p:ph type="title"/>
          </p:nvPr>
        </p:nvSpPr>
        <p:spPr>
          <a:xfrm>
            <a:off x="374100" y="445025"/>
            <a:ext cx="8458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Anton"/>
                <a:ea typeface="Anton"/>
                <a:cs typeface="Anton"/>
                <a:sym typeface="Anton"/>
              </a:rPr>
              <a:t>DEMO</a:t>
            </a:r>
            <a:endParaRPr>
              <a:solidFill>
                <a:srgbClr val="FF0000"/>
              </a:solidFill>
              <a:latin typeface="Anton"/>
              <a:ea typeface="Anton"/>
              <a:cs typeface="Anton"/>
              <a:sym typeface="Anton"/>
            </a:endParaRPr>
          </a:p>
        </p:txBody>
      </p:sp>
      <p:pic>
        <p:nvPicPr>
          <p:cNvPr id="149" name="Google Shape;149;p27" title="demo.mp4">
            <a:hlinkClick r:id="rId4"/>
          </p:cNvPr>
          <p:cNvPicPr preferRelativeResize="0"/>
          <p:nvPr/>
        </p:nvPicPr>
        <p:blipFill>
          <a:blip r:embed="rId5">
            <a:alphaModFix/>
          </a:blip>
          <a:stretch>
            <a:fillRect/>
          </a:stretch>
        </p:blipFill>
        <p:spPr>
          <a:xfrm>
            <a:off x="23172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sp>
        <p:nvSpPr>
          <p:cNvPr id="154" name="Google Shape;154;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F0000"/>
                </a:solidFill>
                <a:latin typeface="Anton"/>
                <a:ea typeface="Anton"/>
                <a:cs typeface="Anton"/>
                <a:sym typeface="Anton"/>
              </a:rPr>
              <a:t>THANK YOU</a:t>
            </a:r>
            <a:endParaRPr>
              <a:solidFill>
                <a:srgbClr val="FF0000"/>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376175" y="413600"/>
            <a:ext cx="33873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0000"/>
                </a:solidFill>
                <a:latin typeface="Anton"/>
                <a:ea typeface="Anton"/>
                <a:cs typeface="Anton"/>
                <a:sym typeface="Anton"/>
              </a:rPr>
              <a:t>INTRODUCTION</a:t>
            </a:r>
            <a:endParaRPr sz="2500">
              <a:solidFill>
                <a:srgbClr val="FF0000"/>
              </a:solidFill>
              <a:latin typeface="Anton"/>
              <a:ea typeface="Anton"/>
              <a:cs typeface="Anton"/>
              <a:sym typeface="Anton"/>
            </a:endParaRPr>
          </a:p>
        </p:txBody>
      </p:sp>
      <p:sp>
        <p:nvSpPr>
          <p:cNvPr id="61" name="Google Shape;61;p14"/>
          <p:cNvSpPr txBox="1"/>
          <p:nvPr/>
        </p:nvSpPr>
        <p:spPr>
          <a:xfrm>
            <a:off x="376175" y="921725"/>
            <a:ext cx="8388300" cy="3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nton"/>
                <a:ea typeface="Anton"/>
                <a:cs typeface="Anton"/>
                <a:sym typeface="Anton"/>
              </a:rPr>
              <a:t>Etournify is website-based platform created to help people access to latest gaming information around the world with convenience.</a:t>
            </a:r>
            <a:endParaRPr sz="1800">
              <a:solidFill>
                <a:schemeClr val="lt1"/>
              </a:solidFill>
              <a:latin typeface="Anton"/>
              <a:ea typeface="Anton"/>
              <a:cs typeface="Anton"/>
              <a:sym typeface="Anton"/>
            </a:endParaRPr>
          </a:p>
          <a:p>
            <a:pPr indent="0" lvl="0" marL="0" rtl="0" algn="l">
              <a:spcBef>
                <a:spcPts val="0"/>
              </a:spcBef>
              <a:spcAft>
                <a:spcPts val="0"/>
              </a:spcAft>
              <a:buNone/>
            </a:pPr>
            <a:r>
              <a:t/>
            </a:r>
            <a:endParaRPr sz="1800">
              <a:solidFill>
                <a:schemeClr val="lt1"/>
              </a:solidFill>
              <a:latin typeface="Anton"/>
              <a:ea typeface="Anton"/>
              <a:cs typeface="Anton"/>
              <a:sym typeface="Anton"/>
            </a:endParaRPr>
          </a:p>
          <a:p>
            <a:pPr indent="0" lvl="0" marL="0" rtl="0" algn="l">
              <a:spcBef>
                <a:spcPts val="0"/>
              </a:spcBef>
              <a:spcAft>
                <a:spcPts val="0"/>
              </a:spcAft>
              <a:buNone/>
            </a:pPr>
            <a:r>
              <a:rPr lang="en" sz="1800">
                <a:solidFill>
                  <a:schemeClr val="lt1"/>
                </a:solidFill>
                <a:latin typeface="Anton"/>
                <a:ea typeface="Anton"/>
                <a:cs typeface="Anton"/>
                <a:sym typeface="Anton"/>
              </a:rPr>
              <a:t>Recognizing the global need to connect people through their favorite games, our group created </a:t>
            </a:r>
            <a:r>
              <a:rPr i="1" lang="en" sz="1800">
                <a:solidFill>
                  <a:schemeClr val="lt1"/>
                </a:solidFill>
                <a:latin typeface="Anton"/>
                <a:ea typeface="Anton"/>
                <a:cs typeface="Anton"/>
                <a:sym typeface="Anton"/>
              </a:rPr>
              <a:t>Etournify</a:t>
            </a:r>
            <a:r>
              <a:rPr lang="en" sz="1800">
                <a:solidFill>
                  <a:schemeClr val="lt1"/>
                </a:solidFill>
                <a:latin typeface="Anton"/>
                <a:ea typeface="Anton"/>
                <a:cs typeface="Anton"/>
                <a:sym typeface="Anton"/>
              </a:rPr>
              <a:t> — a platform designed to bring gamers together for fun and competition.</a:t>
            </a:r>
            <a:endParaRPr sz="1800">
              <a:solidFill>
                <a:schemeClr val="lt1"/>
              </a:solidFill>
              <a:latin typeface="Anton"/>
              <a:ea typeface="Anton"/>
              <a:cs typeface="Anton"/>
              <a:sym typeface="Anton"/>
            </a:endParaRPr>
          </a:p>
          <a:p>
            <a:pPr indent="0" lvl="0" marL="0" rtl="0" algn="l">
              <a:spcBef>
                <a:spcPts val="0"/>
              </a:spcBef>
              <a:spcAft>
                <a:spcPts val="0"/>
              </a:spcAft>
              <a:buNone/>
            </a:pPr>
            <a:r>
              <a:t/>
            </a:r>
            <a:endParaRPr sz="1800">
              <a:solidFill>
                <a:schemeClr val="dk2"/>
              </a:solidFill>
            </a:endParaRPr>
          </a:p>
        </p:txBody>
      </p:sp>
      <p:pic>
        <p:nvPicPr>
          <p:cNvPr id="62" name="Google Shape;62;p14" title="laptop.jpg"/>
          <p:cNvPicPr preferRelativeResize="0"/>
          <p:nvPr/>
        </p:nvPicPr>
        <p:blipFill>
          <a:blip r:embed="rId4">
            <a:alphaModFix/>
          </a:blip>
          <a:stretch>
            <a:fillRect/>
          </a:stretch>
        </p:blipFill>
        <p:spPr>
          <a:xfrm rot="1473051">
            <a:off x="789396" y="3344846"/>
            <a:ext cx="1031833" cy="1031833"/>
          </a:xfrm>
          <a:prstGeom prst="rect">
            <a:avLst/>
          </a:prstGeom>
          <a:noFill/>
          <a:ln>
            <a:noFill/>
          </a:ln>
        </p:spPr>
      </p:pic>
      <p:pic>
        <p:nvPicPr>
          <p:cNvPr id="63" name="Google Shape;63;p14" title="playing.jpg"/>
          <p:cNvPicPr preferRelativeResize="0"/>
          <p:nvPr/>
        </p:nvPicPr>
        <p:blipFill>
          <a:blip r:embed="rId5">
            <a:alphaModFix/>
          </a:blip>
          <a:stretch>
            <a:fillRect/>
          </a:stretch>
        </p:blipFill>
        <p:spPr>
          <a:xfrm rot="-868837">
            <a:off x="2420487" y="3361310"/>
            <a:ext cx="1158301" cy="1055032"/>
          </a:xfrm>
          <a:prstGeom prst="rect">
            <a:avLst/>
          </a:prstGeom>
          <a:noFill/>
          <a:ln>
            <a:noFill/>
          </a:ln>
        </p:spPr>
      </p:pic>
      <p:pic>
        <p:nvPicPr>
          <p:cNvPr id="64" name="Google Shape;64;p14" title="headset.jpg"/>
          <p:cNvPicPr preferRelativeResize="0"/>
          <p:nvPr/>
        </p:nvPicPr>
        <p:blipFill>
          <a:blip r:embed="rId6">
            <a:alphaModFix/>
          </a:blip>
          <a:stretch>
            <a:fillRect/>
          </a:stretch>
        </p:blipFill>
        <p:spPr>
          <a:xfrm rot="1016812">
            <a:off x="4102574" y="3250999"/>
            <a:ext cx="1204577" cy="1142650"/>
          </a:xfrm>
          <a:prstGeom prst="rect">
            <a:avLst/>
          </a:prstGeom>
          <a:noFill/>
          <a:ln>
            <a:noFill/>
          </a:ln>
        </p:spPr>
      </p:pic>
      <p:pic>
        <p:nvPicPr>
          <p:cNvPr id="65" name="Google Shape;65;p14" title="keyboard.jpg"/>
          <p:cNvPicPr preferRelativeResize="0"/>
          <p:nvPr/>
        </p:nvPicPr>
        <p:blipFill>
          <a:blip r:embed="rId7">
            <a:alphaModFix/>
          </a:blip>
          <a:stretch>
            <a:fillRect/>
          </a:stretch>
        </p:blipFill>
        <p:spPr>
          <a:xfrm rot="-1791876">
            <a:off x="5837798" y="3267209"/>
            <a:ext cx="937808" cy="1002039"/>
          </a:xfrm>
          <a:prstGeom prst="rect">
            <a:avLst/>
          </a:prstGeom>
          <a:noFill/>
          <a:ln>
            <a:noFill/>
          </a:ln>
        </p:spPr>
      </p:pic>
      <p:pic>
        <p:nvPicPr>
          <p:cNvPr id="66" name="Google Shape;66;p14" title="mouse.jpg"/>
          <p:cNvPicPr preferRelativeResize="0"/>
          <p:nvPr/>
        </p:nvPicPr>
        <p:blipFill>
          <a:blip r:embed="rId8">
            <a:alphaModFix/>
          </a:blip>
          <a:stretch>
            <a:fillRect/>
          </a:stretch>
        </p:blipFill>
        <p:spPr>
          <a:xfrm rot="1087406">
            <a:off x="7226220" y="3166750"/>
            <a:ext cx="1103832" cy="1311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nvSpPr>
        <p:spPr>
          <a:xfrm>
            <a:off x="376175" y="413600"/>
            <a:ext cx="33873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FF0000"/>
                </a:solidFill>
                <a:latin typeface="Anton"/>
                <a:ea typeface="Anton"/>
                <a:cs typeface="Anton"/>
                <a:sym typeface="Anton"/>
              </a:rPr>
              <a:t>PURPOSE</a:t>
            </a:r>
            <a:endParaRPr sz="2500">
              <a:solidFill>
                <a:srgbClr val="FF0000"/>
              </a:solidFill>
              <a:latin typeface="Anton"/>
              <a:ea typeface="Anton"/>
              <a:cs typeface="Anton"/>
              <a:sym typeface="Anton"/>
            </a:endParaRPr>
          </a:p>
        </p:txBody>
      </p:sp>
      <p:sp>
        <p:nvSpPr>
          <p:cNvPr id="72" name="Google Shape;72;p15"/>
          <p:cNvSpPr txBox="1"/>
          <p:nvPr/>
        </p:nvSpPr>
        <p:spPr>
          <a:xfrm>
            <a:off x="376175" y="921725"/>
            <a:ext cx="8388300" cy="3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nton"/>
                <a:ea typeface="Anton"/>
                <a:cs typeface="Anton"/>
                <a:sym typeface="Anton"/>
              </a:rPr>
              <a:t>Our purpose is to create a platform </a:t>
            </a:r>
            <a:r>
              <a:rPr lang="en" sz="1800">
                <a:solidFill>
                  <a:schemeClr val="lt1"/>
                </a:solidFill>
                <a:latin typeface="Anton"/>
                <a:ea typeface="Anton"/>
                <a:cs typeface="Anton"/>
                <a:sym typeface="Anton"/>
              </a:rPr>
              <a:t>for</a:t>
            </a:r>
            <a:r>
              <a:rPr lang="en" sz="1800">
                <a:solidFill>
                  <a:schemeClr val="lt1"/>
                </a:solidFill>
                <a:latin typeface="Anton"/>
                <a:ea typeface="Anton"/>
                <a:cs typeface="Anton"/>
                <a:sym typeface="Anton"/>
              </a:rPr>
              <a:t> gamers to connect through organizable online tournaments. It brings the communities together by making gaming more inclusive and </a:t>
            </a:r>
            <a:r>
              <a:rPr lang="en" sz="1800">
                <a:solidFill>
                  <a:schemeClr val="lt1"/>
                </a:solidFill>
                <a:latin typeface="Anton"/>
                <a:ea typeface="Anton"/>
                <a:cs typeface="Anton"/>
                <a:sym typeface="Anton"/>
              </a:rPr>
              <a:t>streamlined</a:t>
            </a:r>
            <a:r>
              <a:rPr lang="en" sz="1800">
                <a:solidFill>
                  <a:schemeClr val="lt1"/>
                </a:solidFill>
                <a:latin typeface="Anton"/>
                <a:ea typeface="Anton"/>
                <a:cs typeface="Anton"/>
                <a:sym typeface="Anton"/>
              </a:rPr>
              <a:t>.</a:t>
            </a:r>
            <a:endParaRPr sz="1800">
              <a:solidFill>
                <a:schemeClr val="lt1"/>
              </a:solidFill>
              <a:latin typeface="Anton"/>
              <a:ea typeface="Anton"/>
              <a:cs typeface="Anton"/>
              <a:sym typeface="Anton"/>
            </a:endParaRPr>
          </a:p>
          <a:p>
            <a:pPr indent="0" lvl="0" marL="0" rtl="0" algn="l">
              <a:spcBef>
                <a:spcPts val="0"/>
              </a:spcBef>
              <a:spcAft>
                <a:spcPts val="0"/>
              </a:spcAft>
              <a:buNone/>
            </a:pPr>
            <a:r>
              <a:t/>
            </a:r>
            <a:endParaRPr sz="1800">
              <a:solidFill>
                <a:schemeClr val="lt1"/>
              </a:solidFill>
              <a:latin typeface="Anton"/>
              <a:ea typeface="Anton"/>
              <a:cs typeface="Anton"/>
              <a:sym typeface="Anton"/>
            </a:endParaRPr>
          </a:p>
          <a:p>
            <a:pPr indent="0" lvl="0" marL="0" rtl="0" algn="l">
              <a:spcBef>
                <a:spcPts val="0"/>
              </a:spcBef>
              <a:spcAft>
                <a:spcPts val="0"/>
              </a:spcAft>
              <a:buNone/>
            </a:pPr>
            <a:r>
              <a:rPr lang="en" sz="1800">
                <a:solidFill>
                  <a:schemeClr val="lt1"/>
                </a:solidFill>
                <a:latin typeface="Anton"/>
                <a:ea typeface="Anton"/>
                <a:cs typeface="Anton"/>
                <a:sym typeface="Anton"/>
              </a:rPr>
              <a:t>Users can also view post-event result, match schedule, making competitive gaming more accessible and organized</a:t>
            </a:r>
            <a:endParaRPr sz="1800">
              <a:solidFill>
                <a:schemeClr val="dk2"/>
              </a:solidFill>
            </a:endParaRPr>
          </a:p>
        </p:txBody>
      </p:sp>
      <p:pic>
        <p:nvPicPr>
          <p:cNvPr id="73" name="Google Shape;73;p15" title="laptop.jpg"/>
          <p:cNvPicPr preferRelativeResize="0"/>
          <p:nvPr/>
        </p:nvPicPr>
        <p:blipFill>
          <a:blip r:embed="rId4">
            <a:alphaModFix/>
          </a:blip>
          <a:stretch>
            <a:fillRect/>
          </a:stretch>
        </p:blipFill>
        <p:spPr>
          <a:xfrm rot="1473051">
            <a:off x="789396" y="3344846"/>
            <a:ext cx="1031833" cy="1031833"/>
          </a:xfrm>
          <a:prstGeom prst="rect">
            <a:avLst/>
          </a:prstGeom>
          <a:noFill/>
          <a:ln>
            <a:noFill/>
          </a:ln>
        </p:spPr>
      </p:pic>
      <p:pic>
        <p:nvPicPr>
          <p:cNvPr id="74" name="Google Shape;74;p15" title="playing.jpg"/>
          <p:cNvPicPr preferRelativeResize="0"/>
          <p:nvPr/>
        </p:nvPicPr>
        <p:blipFill>
          <a:blip r:embed="rId5">
            <a:alphaModFix/>
          </a:blip>
          <a:stretch>
            <a:fillRect/>
          </a:stretch>
        </p:blipFill>
        <p:spPr>
          <a:xfrm rot="-868837">
            <a:off x="2420487" y="3361310"/>
            <a:ext cx="1158301" cy="1055032"/>
          </a:xfrm>
          <a:prstGeom prst="rect">
            <a:avLst/>
          </a:prstGeom>
          <a:noFill/>
          <a:ln>
            <a:noFill/>
          </a:ln>
        </p:spPr>
      </p:pic>
      <p:pic>
        <p:nvPicPr>
          <p:cNvPr id="75" name="Google Shape;75;p15" title="headset.jpg"/>
          <p:cNvPicPr preferRelativeResize="0"/>
          <p:nvPr/>
        </p:nvPicPr>
        <p:blipFill>
          <a:blip r:embed="rId6">
            <a:alphaModFix/>
          </a:blip>
          <a:stretch>
            <a:fillRect/>
          </a:stretch>
        </p:blipFill>
        <p:spPr>
          <a:xfrm rot="1016812">
            <a:off x="4102574" y="3250999"/>
            <a:ext cx="1204577" cy="1142650"/>
          </a:xfrm>
          <a:prstGeom prst="rect">
            <a:avLst/>
          </a:prstGeom>
          <a:noFill/>
          <a:ln>
            <a:noFill/>
          </a:ln>
        </p:spPr>
      </p:pic>
      <p:pic>
        <p:nvPicPr>
          <p:cNvPr id="76" name="Google Shape;76;p15" title="keyboard.jpg"/>
          <p:cNvPicPr preferRelativeResize="0"/>
          <p:nvPr/>
        </p:nvPicPr>
        <p:blipFill>
          <a:blip r:embed="rId7">
            <a:alphaModFix/>
          </a:blip>
          <a:stretch>
            <a:fillRect/>
          </a:stretch>
        </p:blipFill>
        <p:spPr>
          <a:xfrm rot="-1791876">
            <a:off x="5837798" y="3267209"/>
            <a:ext cx="937808" cy="1002039"/>
          </a:xfrm>
          <a:prstGeom prst="rect">
            <a:avLst/>
          </a:prstGeom>
          <a:noFill/>
          <a:ln>
            <a:noFill/>
          </a:ln>
        </p:spPr>
      </p:pic>
      <p:pic>
        <p:nvPicPr>
          <p:cNvPr id="77" name="Google Shape;77;p15" title="mouse.jpg"/>
          <p:cNvPicPr preferRelativeResize="0"/>
          <p:nvPr/>
        </p:nvPicPr>
        <p:blipFill>
          <a:blip r:embed="rId8">
            <a:alphaModFix/>
          </a:blip>
          <a:stretch>
            <a:fillRect/>
          </a:stretch>
        </p:blipFill>
        <p:spPr>
          <a:xfrm rot="1087406">
            <a:off x="7226220" y="3166750"/>
            <a:ext cx="1103832" cy="1311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383900" y="445025"/>
            <a:ext cx="8448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Anton"/>
                <a:ea typeface="Anton"/>
                <a:cs typeface="Anton"/>
                <a:sym typeface="Anton"/>
              </a:rPr>
              <a:t>USER PERSONA</a:t>
            </a:r>
            <a:endParaRPr>
              <a:solidFill>
                <a:srgbClr val="FF0000"/>
              </a:solidFill>
              <a:latin typeface="Anton"/>
              <a:ea typeface="Anton"/>
              <a:cs typeface="Anton"/>
              <a:sym typeface="Anton"/>
            </a:endParaRPr>
          </a:p>
        </p:txBody>
      </p:sp>
      <p:sp>
        <p:nvSpPr>
          <p:cNvPr id="83" name="Google Shape;83;p16"/>
          <p:cNvSpPr txBox="1"/>
          <p:nvPr>
            <p:ph idx="2" type="body"/>
          </p:nvPr>
        </p:nvSpPr>
        <p:spPr>
          <a:xfrm>
            <a:off x="2979125" y="1152475"/>
            <a:ext cx="58530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a:solidFill>
                  <a:schemeClr val="lt1"/>
                </a:solidFill>
                <a:latin typeface="Anton"/>
                <a:ea typeface="Anton"/>
                <a:cs typeface="Anton"/>
                <a:sym typeface="Anton"/>
              </a:rPr>
              <a:t>Name: Jane</a:t>
            </a:r>
            <a:endParaRPr>
              <a:solidFill>
                <a:schemeClr val="lt1"/>
              </a:solidFill>
              <a:latin typeface="Anton"/>
              <a:ea typeface="Anton"/>
              <a:cs typeface="Anton"/>
              <a:sym typeface="Anton"/>
            </a:endParaRPr>
          </a:p>
          <a:p>
            <a:pPr indent="0" lvl="0" marL="0" rtl="0" algn="l">
              <a:lnSpc>
                <a:spcPct val="95000"/>
              </a:lnSpc>
              <a:spcBef>
                <a:spcPts val="1200"/>
              </a:spcBef>
              <a:spcAft>
                <a:spcPts val="0"/>
              </a:spcAft>
              <a:buSzPts val="935"/>
              <a:buNone/>
            </a:pPr>
            <a:r>
              <a:rPr lang="en">
                <a:solidFill>
                  <a:schemeClr val="lt1"/>
                </a:solidFill>
                <a:latin typeface="Anton"/>
                <a:ea typeface="Anton"/>
                <a:cs typeface="Anton"/>
                <a:sym typeface="Anton"/>
              </a:rPr>
              <a:t>Role: Semi-Pro Gamer</a:t>
            </a:r>
            <a:endParaRPr>
              <a:solidFill>
                <a:schemeClr val="lt1"/>
              </a:solidFill>
              <a:latin typeface="Anton"/>
              <a:ea typeface="Anton"/>
              <a:cs typeface="Anton"/>
              <a:sym typeface="Anton"/>
            </a:endParaRPr>
          </a:p>
          <a:p>
            <a:pPr indent="0" lvl="0" marL="0" rtl="0" algn="l">
              <a:lnSpc>
                <a:spcPct val="95000"/>
              </a:lnSpc>
              <a:spcBef>
                <a:spcPts val="1200"/>
              </a:spcBef>
              <a:spcAft>
                <a:spcPts val="0"/>
              </a:spcAft>
              <a:buSzPts val="935"/>
              <a:buNone/>
            </a:pPr>
            <a:r>
              <a:rPr lang="en">
                <a:solidFill>
                  <a:schemeClr val="lt1"/>
                </a:solidFill>
                <a:latin typeface="Anton"/>
                <a:ea typeface="Anton"/>
                <a:cs typeface="Anton"/>
                <a:sym typeface="Anton"/>
              </a:rPr>
              <a:t>Needs:</a:t>
            </a:r>
            <a:endParaRPr>
              <a:solidFill>
                <a:schemeClr val="lt1"/>
              </a:solidFill>
              <a:latin typeface="Anton"/>
              <a:ea typeface="Anton"/>
              <a:cs typeface="Anton"/>
              <a:sym typeface="Anton"/>
            </a:endParaRPr>
          </a:p>
          <a:p>
            <a:pPr indent="-317500" lvl="0" marL="457200" rtl="0" algn="l">
              <a:lnSpc>
                <a:spcPct val="95000"/>
              </a:lnSpc>
              <a:spcBef>
                <a:spcPts val="1200"/>
              </a:spcBef>
              <a:spcAft>
                <a:spcPts val="0"/>
              </a:spcAft>
              <a:buClr>
                <a:schemeClr val="lt1"/>
              </a:buClr>
              <a:buSzPts val="1400"/>
              <a:buFont typeface="Anton"/>
              <a:buChar char="●"/>
            </a:pPr>
            <a:r>
              <a:rPr lang="en">
                <a:solidFill>
                  <a:schemeClr val="lt1"/>
                </a:solidFill>
                <a:latin typeface="Anton"/>
                <a:ea typeface="Anton"/>
                <a:cs typeface="Anton"/>
                <a:sym typeface="Anton"/>
              </a:rPr>
              <a:t>Quick access to match data</a:t>
            </a:r>
            <a:endParaRPr>
              <a:solidFill>
                <a:schemeClr val="lt1"/>
              </a:solidFill>
              <a:latin typeface="Anton"/>
              <a:ea typeface="Anton"/>
              <a:cs typeface="Anton"/>
              <a:sym typeface="Anton"/>
            </a:endParaRPr>
          </a:p>
          <a:p>
            <a:pPr indent="-317500" lvl="0" marL="457200" rtl="0" algn="l">
              <a:lnSpc>
                <a:spcPct val="95000"/>
              </a:lnSpc>
              <a:spcBef>
                <a:spcPts val="0"/>
              </a:spcBef>
              <a:spcAft>
                <a:spcPts val="0"/>
              </a:spcAft>
              <a:buClr>
                <a:schemeClr val="lt1"/>
              </a:buClr>
              <a:buSzPts val="1400"/>
              <a:buFont typeface="Anton"/>
              <a:buChar char="●"/>
            </a:pPr>
            <a:r>
              <a:rPr lang="en">
                <a:solidFill>
                  <a:schemeClr val="lt1"/>
                </a:solidFill>
                <a:latin typeface="Anton"/>
                <a:ea typeface="Anton"/>
                <a:cs typeface="Anton"/>
                <a:sym typeface="Anton"/>
              </a:rPr>
              <a:t>Detailed performance breakdown</a:t>
            </a:r>
            <a:endParaRPr>
              <a:solidFill>
                <a:schemeClr val="lt1"/>
              </a:solidFill>
              <a:latin typeface="Anton"/>
              <a:ea typeface="Anton"/>
              <a:cs typeface="Anton"/>
              <a:sym typeface="Anton"/>
            </a:endParaRPr>
          </a:p>
          <a:p>
            <a:pPr indent="0" lvl="0" marL="0" rtl="0" algn="l">
              <a:lnSpc>
                <a:spcPct val="95000"/>
              </a:lnSpc>
              <a:spcBef>
                <a:spcPts val="1200"/>
              </a:spcBef>
              <a:spcAft>
                <a:spcPts val="0"/>
              </a:spcAft>
              <a:buSzPts val="935"/>
              <a:buNone/>
            </a:pPr>
            <a:r>
              <a:rPr lang="en">
                <a:solidFill>
                  <a:schemeClr val="lt1"/>
                </a:solidFill>
                <a:latin typeface="Anton"/>
                <a:ea typeface="Anton"/>
                <a:cs typeface="Anton"/>
                <a:sym typeface="Anton"/>
              </a:rPr>
              <a:t>Pain Points:</a:t>
            </a:r>
            <a:endParaRPr>
              <a:solidFill>
                <a:schemeClr val="lt1"/>
              </a:solidFill>
              <a:latin typeface="Anton"/>
              <a:ea typeface="Anton"/>
              <a:cs typeface="Anton"/>
              <a:sym typeface="Anton"/>
            </a:endParaRPr>
          </a:p>
          <a:p>
            <a:pPr indent="-317500" lvl="0" marL="457200" rtl="0" algn="l">
              <a:lnSpc>
                <a:spcPct val="95000"/>
              </a:lnSpc>
              <a:spcBef>
                <a:spcPts val="1200"/>
              </a:spcBef>
              <a:spcAft>
                <a:spcPts val="0"/>
              </a:spcAft>
              <a:buClr>
                <a:schemeClr val="lt1"/>
              </a:buClr>
              <a:buSzPts val="1400"/>
              <a:buFont typeface="Anton"/>
              <a:buChar char="●"/>
            </a:pPr>
            <a:r>
              <a:rPr lang="en">
                <a:solidFill>
                  <a:schemeClr val="lt1"/>
                </a:solidFill>
                <a:latin typeface="Anton"/>
                <a:ea typeface="Anton"/>
                <a:cs typeface="Anton"/>
                <a:sym typeface="Anton"/>
              </a:rPr>
              <a:t>Complex UI with </a:t>
            </a:r>
            <a:r>
              <a:rPr lang="en">
                <a:solidFill>
                  <a:schemeClr val="lt1"/>
                </a:solidFill>
                <a:latin typeface="Anton"/>
                <a:ea typeface="Anton"/>
                <a:cs typeface="Anton"/>
                <a:sym typeface="Anton"/>
              </a:rPr>
              <a:t>inaccurate</a:t>
            </a:r>
            <a:r>
              <a:rPr lang="en">
                <a:solidFill>
                  <a:schemeClr val="lt1"/>
                </a:solidFill>
                <a:latin typeface="Anton"/>
                <a:ea typeface="Anton"/>
                <a:cs typeface="Anton"/>
                <a:sym typeface="Anton"/>
              </a:rPr>
              <a:t> displayed stats</a:t>
            </a:r>
            <a:endParaRPr>
              <a:solidFill>
                <a:schemeClr val="lt1"/>
              </a:solidFill>
              <a:latin typeface="Anton"/>
              <a:ea typeface="Anton"/>
              <a:cs typeface="Anton"/>
              <a:sym typeface="Anton"/>
            </a:endParaRPr>
          </a:p>
          <a:p>
            <a:pPr indent="-317500" lvl="0" marL="457200" rtl="0" algn="l">
              <a:lnSpc>
                <a:spcPct val="95000"/>
              </a:lnSpc>
              <a:spcBef>
                <a:spcPts val="0"/>
              </a:spcBef>
              <a:spcAft>
                <a:spcPts val="0"/>
              </a:spcAft>
              <a:buClr>
                <a:schemeClr val="lt1"/>
              </a:buClr>
              <a:buSzPts val="1400"/>
              <a:buFont typeface="Anton"/>
              <a:buChar char="●"/>
            </a:pPr>
            <a:r>
              <a:rPr lang="en">
                <a:solidFill>
                  <a:schemeClr val="lt1"/>
                </a:solidFill>
                <a:latin typeface="Anton"/>
                <a:ea typeface="Anton"/>
                <a:cs typeface="Anton"/>
                <a:sym typeface="Anton"/>
              </a:rPr>
              <a:t>Lack of historical data</a:t>
            </a:r>
            <a:endParaRPr>
              <a:solidFill>
                <a:schemeClr val="lt1"/>
              </a:solidFill>
              <a:latin typeface="Anton"/>
              <a:ea typeface="Anton"/>
              <a:cs typeface="Anton"/>
              <a:sym typeface="Anton"/>
            </a:endParaRPr>
          </a:p>
          <a:p>
            <a:pPr indent="0" lvl="0" marL="0" rtl="0" algn="l">
              <a:lnSpc>
                <a:spcPct val="95000"/>
              </a:lnSpc>
              <a:spcBef>
                <a:spcPts val="1200"/>
              </a:spcBef>
              <a:spcAft>
                <a:spcPts val="0"/>
              </a:spcAft>
              <a:buSzPts val="935"/>
              <a:buNone/>
            </a:pPr>
            <a:r>
              <a:rPr lang="en">
                <a:solidFill>
                  <a:schemeClr val="lt1"/>
                </a:solidFill>
                <a:latin typeface="Anton"/>
                <a:ea typeface="Anton"/>
                <a:cs typeface="Anton"/>
                <a:sym typeface="Anton"/>
              </a:rPr>
              <a:t>Goals:</a:t>
            </a:r>
            <a:endParaRPr>
              <a:solidFill>
                <a:schemeClr val="lt1"/>
              </a:solidFill>
              <a:latin typeface="Anton"/>
              <a:ea typeface="Anton"/>
              <a:cs typeface="Anton"/>
              <a:sym typeface="Anton"/>
            </a:endParaRPr>
          </a:p>
          <a:p>
            <a:pPr indent="-317500" lvl="0" marL="457200" rtl="0" algn="l">
              <a:lnSpc>
                <a:spcPct val="95000"/>
              </a:lnSpc>
              <a:spcBef>
                <a:spcPts val="1200"/>
              </a:spcBef>
              <a:spcAft>
                <a:spcPts val="0"/>
              </a:spcAft>
              <a:buClr>
                <a:schemeClr val="lt1"/>
              </a:buClr>
              <a:buSzPts val="1400"/>
              <a:buFont typeface="Anton"/>
              <a:buChar char="●"/>
            </a:pPr>
            <a:r>
              <a:rPr lang="en">
                <a:solidFill>
                  <a:schemeClr val="lt1"/>
                </a:solidFill>
                <a:latin typeface="Anton"/>
                <a:ea typeface="Anton"/>
                <a:cs typeface="Anton"/>
                <a:sym typeface="Anton"/>
              </a:rPr>
              <a:t>Ability to watch match-ups</a:t>
            </a:r>
            <a:endParaRPr>
              <a:solidFill>
                <a:schemeClr val="lt1"/>
              </a:solidFill>
              <a:latin typeface="Anton"/>
              <a:ea typeface="Anton"/>
              <a:cs typeface="Anton"/>
              <a:sym typeface="Anton"/>
            </a:endParaRPr>
          </a:p>
          <a:p>
            <a:pPr indent="-317500" lvl="0" marL="457200" rtl="0" algn="l">
              <a:lnSpc>
                <a:spcPct val="95000"/>
              </a:lnSpc>
              <a:spcBef>
                <a:spcPts val="0"/>
              </a:spcBef>
              <a:spcAft>
                <a:spcPts val="0"/>
              </a:spcAft>
              <a:buClr>
                <a:schemeClr val="lt1"/>
              </a:buClr>
              <a:buSzPts val="1400"/>
              <a:buFont typeface="Anton"/>
              <a:buChar char="●"/>
            </a:pPr>
            <a:r>
              <a:rPr lang="en">
                <a:solidFill>
                  <a:schemeClr val="lt1"/>
                </a:solidFill>
                <a:latin typeface="Anton"/>
                <a:ea typeface="Anton"/>
                <a:cs typeface="Anton"/>
                <a:sym typeface="Anton"/>
              </a:rPr>
              <a:t>Analyze team/player performance on matches with ease</a:t>
            </a:r>
            <a:endParaRPr>
              <a:solidFill>
                <a:schemeClr val="lt1"/>
              </a:solidFill>
              <a:latin typeface="Anton"/>
              <a:ea typeface="Anton"/>
              <a:cs typeface="Anton"/>
              <a:sym typeface="Anton"/>
            </a:endParaRPr>
          </a:p>
        </p:txBody>
      </p:sp>
      <p:pic>
        <p:nvPicPr>
          <p:cNvPr id="84" name="Google Shape;84;p16" title="QQ_1741390039239.png"/>
          <p:cNvPicPr preferRelativeResize="0"/>
          <p:nvPr/>
        </p:nvPicPr>
        <p:blipFill>
          <a:blip r:embed="rId4">
            <a:alphaModFix/>
          </a:blip>
          <a:stretch>
            <a:fillRect/>
          </a:stretch>
        </p:blipFill>
        <p:spPr>
          <a:xfrm>
            <a:off x="570225" y="1152475"/>
            <a:ext cx="2159300" cy="3641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7"/>
          <p:cNvSpPr txBox="1"/>
          <p:nvPr>
            <p:ph type="title"/>
          </p:nvPr>
        </p:nvSpPr>
        <p:spPr>
          <a:xfrm>
            <a:off x="354450" y="445025"/>
            <a:ext cx="8478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Anton"/>
                <a:ea typeface="Anton"/>
                <a:cs typeface="Anton"/>
                <a:sym typeface="Anton"/>
              </a:rPr>
              <a:t>STORYBOARD</a:t>
            </a:r>
            <a:endParaRPr>
              <a:solidFill>
                <a:srgbClr val="FF0000"/>
              </a:solidFill>
              <a:latin typeface="Anton"/>
              <a:ea typeface="Anton"/>
              <a:cs typeface="Anton"/>
              <a:sym typeface="Anton"/>
            </a:endParaRPr>
          </a:p>
        </p:txBody>
      </p:sp>
      <p:pic>
        <p:nvPicPr>
          <p:cNvPr id="90" name="Google Shape;90;p17" title="storyboard.png"/>
          <p:cNvPicPr preferRelativeResize="0"/>
          <p:nvPr/>
        </p:nvPicPr>
        <p:blipFill>
          <a:blip r:embed="rId4">
            <a:alphaModFix/>
          </a:blip>
          <a:stretch>
            <a:fillRect/>
          </a:stretch>
        </p:blipFill>
        <p:spPr>
          <a:xfrm>
            <a:off x="1577600" y="950875"/>
            <a:ext cx="6255278" cy="38209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 name="Shape 94"/>
        <p:cNvGrpSpPr/>
        <p:nvPr/>
      </p:nvGrpSpPr>
      <p:grpSpPr>
        <a:xfrm>
          <a:off x="0" y="0"/>
          <a:ext cx="0" cy="0"/>
          <a:chOff x="0" y="0"/>
          <a:chExt cx="0" cy="0"/>
        </a:xfrm>
      </p:grpSpPr>
      <p:sp>
        <p:nvSpPr>
          <p:cNvPr id="95" name="Google Shape;95;p18"/>
          <p:cNvSpPr txBox="1"/>
          <p:nvPr>
            <p:ph type="title"/>
          </p:nvPr>
        </p:nvSpPr>
        <p:spPr>
          <a:xfrm>
            <a:off x="391925"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Anton"/>
                <a:ea typeface="Anton"/>
                <a:cs typeface="Anton"/>
                <a:sym typeface="Anton"/>
              </a:rPr>
              <a:t>USER INTERVIEW</a:t>
            </a:r>
            <a:endParaRPr>
              <a:solidFill>
                <a:srgbClr val="FF0000"/>
              </a:solidFill>
              <a:latin typeface="Anton"/>
              <a:ea typeface="Anton"/>
              <a:cs typeface="Anton"/>
              <a:sym typeface="Anton"/>
            </a:endParaRPr>
          </a:p>
        </p:txBody>
      </p:sp>
      <p:sp>
        <p:nvSpPr>
          <p:cNvPr id="96" name="Google Shape;96;p18"/>
          <p:cNvSpPr txBox="1"/>
          <p:nvPr>
            <p:ph idx="1" type="body"/>
          </p:nvPr>
        </p:nvSpPr>
        <p:spPr>
          <a:xfrm>
            <a:off x="391925" y="1152475"/>
            <a:ext cx="83904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1"/>
              </a:buClr>
              <a:buSzPts val="1800"/>
              <a:buFont typeface="Anton"/>
              <a:buAutoNum type="arabicPeriod"/>
            </a:pPr>
            <a:r>
              <a:rPr lang="en">
                <a:solidFill>
                  <a:schemeClr val="lt1"/>
                </a:solidFill>
                <a:latin typeface="Anton"/>
                <a:ea typeface="Anton"/>
                <a:cs typeface="Anton"/>
                <a:sym typeface="Anton"/>
              </a:rPr>
              <a:t>How challenging it is to navigate through this interface ?</a:t>
            </a:r>
            <a:endParaRPr sz="1350">
              <a:solidFill>
                <a:schemeClr val="lt1"/>
              </a:solidFill>
              <a:highlight>
                <a:srgbClr val="F2F2F2"/>
              </a:highlight>
              <a:latin typeface="Anton"/>
              <a:ea typeface="Anton"/>
              <a:cs typeface="Anton"/>
              <a:sym typeface="Anton"/>
            </a:endParaRPr>
          </a:p>
          <a:p>
            <a:pPr indent="0" lvl="0" marL="457200" rtl="0" algn="l">
              <a:spcBef>
                <a:spcPts val="1200"/>
              </a:spcBef>
              <a:spcAft>
                <a:spcPts val="0"/>
              </a:spcAft>
              <a:buNone/>
            </a:pPr>
            <a:r>
              <a:rPr lang="en">
                <a:solidFill>
                  <a:srgbClr val="999999"/>
                </a:solidFill>
                <a:latin typeface="Anton"/>
                <a:ea typeface="Anton"/>
                <a:cs typeface="Anton"/>
                <a:sym typeface="Anton"/>
              </a:rPr>
              <a:t>_ The interface is logical with each function stays at the </a:t>
            </a:r>
            <a:r>
              <a:rPr lang="en">
                <a:solidFill>
                  <a:srgbClr val="999999"/>
                </a:solidFill>
                <a:latin typeface="Anton"/>
                <a:ea typeface="Anton"/>
                <a:cs typeface="Anton"/>
                <a:sym typeface="Anton"/>
              </a:rPr>
              <a:t>different</a:t>
            </a:r>
            <a:r>
              <a:rPr lang="en">
                <a:solidFill>
                  <a:srgbClr val="999999"/>
                </a:solidFill>
                <a:latin typeface="Anton"/>
                <a:ea typeface="Anton"/>
                <a:cs typeface="Anton"/>
                <a:sym typeface="Anton"/>
              </a:rPr>
              <a:t> page.  </a:t>
            </a:r>
            <a:endParaRPr>
              <a:solidFill>
                <a:srgbClr val="999999"/>
              </a:solidFill>
              <a:latin typeface="Anton"/>
              <a:ea typeface="Anton"/>
              <a:cs typeface="Anton"/>
              <a:sym typeface="Anton"/>
            </a:endParaRPr>
          </a:p>
          <a:p>
            <a:pPr indent="-342900" lvl="0" marL="457200" rtl="0" algn="l">
              <a:spcBef>
                <a:spcPts val="1200"/>
              </a:spcBef>
              <a:spcAft>
                <a:spcPts val="0"/>
              </a:spcAft>
              <a:buClr>
                <a:schemeClr val="lt1"/>
              </a:buClr>
              <a:buSzPts val="1800"/>
              <a:buFont typeface="Anton"/>
              <a:buAutoNum type="arabicPeriod"/>
            </a:pPr>
            <a:r>
              <a:rPr lang="en">
                <a:solidFill>
                  <a:schemeClr val="lt1"/>
                </a:solidFill>
                <a:latin typeface="Anton"/>
                <a:ea typeface="Anton"/>
                <a:cs typeface="Anton"/>
                <a:sym typeface="Anton"/>
              </a:rPr>
              <a:t>Are there any features that you expect to see ?</a:t>
            </a:r>
            <a:endParaRPr>
              <a:solidFill>
                <a:schemeClr val="lt1"/>
              </a:solidFill>
              <a:latin typeface="Anton"/>
              <a:ea typeface="Anton"/>
              <a:cs typeface="Anton"/>
              <a:sym typeface="Anton"/>
            </a:endParaRPr>
          </a:p>
          <a:p>
            <a:pPr indent="0" lvl="0" marL="457200" rtl="0" algn="l">
              <a:spcBef>
                <a:spcPts val="1200"/>
              </a:spcBef>
              <a:spcAft>
                <a:spcPts val="0"/>
              </a:spcAft>
              <a:buNone/>
            </a:pPr>
            <a:r>
              <a:rPr lang="en">
                <a:solidFill>
                  <a:srgbClr val="999999"/>
                </a:solidFill>
                <a:latin typeface="Anton"/>
                <a:ea typeface="Anton"/>
                <a:cs typeface="Anton"/>
                <a:sym typeface="Anton"/>
              </a:rPr>
              <a:t>_ The platform should be personalized so that each user should have their own </a:t>
            </a:r>
            <a:r>
              <a:rPr lang="en">
                <a:solidFill>
                  <a:srgbClr val="999999"/>
                </a:solidFill>
                <a:latin typeface="Anton"/>
                <a:ea typeface="Anton"/>
                <a:cs typeface="Anton"/>
                <a:sym typeface="Anton"/>
              </a:rPr>
              <a:t>profile. </a:t>
            </a:r>
            <a:endParaRPr>
              <a:solidFill>
                <a:srgbClr val="999999"/>
              </a:solidFill>
              <a:latin typeface="Anton"/>
              <a:ea typeface="Anton"/>
              <a:cs typeface="Anton"/>
              <a:sym typeface="Anton"/>
            </a:endParaRPr>
          </a:p>
          <a:p>
            <a:pPr indent="-342900" lvl="0" marL="457200" rtl="0" algn="l">
              <a:spcBef>
                <a:spcPts val="1200"/>
              </a:spcBef>
              <a:spcAft>
                <a:spcPts val="0"/>
              </a:spcAft>
              <a:buClr>
                <a:schemeClr val="lt1"/>
              </a:buClr>
              <a:buSzPts val="1800"/>
              <a:buFont typeface="Anton"/>
              <a:buAutoNum type="arabicPeriod"/>
            </a:pPr>
            <a:r>
              <a:rPr lang="en">
                <a:solidFill>
                  <a:schemeClr val="lt1"/>
                </a:solidFill>
                <a:latin typeface="Anton"/>
                <a:ea typeface="Anton"/>
                <a:cs typeface="Anton"/>
                <a:sym typeface="Anton"/>
              </a:rPr>
              <a:t>Do you </a:t>
            </a:r>
            <a:r>
              <a:rPr lang="en">
                <a:solidFill>
                  <a:schemeClr val="lt1"/>
                </a:solidFill>
                <a:latin typeface="Anton"/>
                <a:ea typeface="Anton"/>
                <a:cs typeface="Anton"/>
                <a:sym typeface="Anton"/>
              </a:rPr>
              <a:t>have</a:t>
            </a:r>
            <a:r>
              <a:rPr lang="en">
                <a:solidFill>
                  <a:schemeClr val="lt1"/>
                </a:solidFill>
                <a:latin typeface="Anton"/>
                <a:ea typeface="Anton"/>
                <a:cs typeface="Anton"/>
                <a:sym typeface="Anton"/>
              </a:rPr>
              <a:t> any suggestions for enhancing the usability of this design ?</a:t>
            </a:r>
            <a:endParaRPr>
              <a:solidFill>
                <a:schemeClr val="lt1"/>
              </a:solidFill>
              <a:latin typeface="Anton"/>
              <a:ea typeface="Anton"/>
              <a:cs typeface="Anton"/>
              <a:sym typeface="Anton"/>
            </a:endParaRPr>
          </a:p>
          <a:p>
            <a:pPr indent="0" lvl="0" marL="457200" rtl="0" algn="l">
              <a:spcBef>
                <a:spcPts val="1200"/>
              </a:spcBef>
              <a:spcAft>
                <a:spcPts val="1200"/>
              </a:spcAft>
              <a:buNone/>
            </a:pPr>
            <a:r>
              <a:rPr lang="en">
                <a:solidFill>
                  <a:srgbClr val="999999"/>
                </a:solidFill>
                <a:latin typeface="Anton"/>
                <a:ea typeface="Anton"/>
                <a:cs typeface="Anton"/>
                <a:sym typeface="Anton"/>
              </a:rPr>
              <a:t>_ The aesthetic can be enhanced with gaming theme background. Also more image and icon should be included to better reflecting the tournaments. </a:t>
            </a:r>
            <a:endParaRPr>
              <a:solidFill>
                <a:srgbClr val="999999"/>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0" name="Shape 100"/>
        <p:cNvGrpSpPr/>
        <p:nvPr/>
      </p:nvGrpSpPr>
      <p:grpSpPr>
        <a:xfrm>
          <a:off x="0" y="0"/>
          <a:ext cx="0" cy="0"/>
          <a:chOff x="0" y="0"/>
          <a:chExt cx="0" cy="0"/>
        </a:xfrm>
      </p:grpSpPr>
      <p:sp>
        <p:nvSpPr>
          <p:cNvPr id="101" name="Google Shape;101;p19"/>
          <p:cNvSpPr txBox="1"/>
          <p:nvPr>
            <p:ph type="title"/>
          </p:nvPr>
        </p:nvSpPr>
        <p:spPr>
          <a:xfrm>
            <a:off x="374100" y="445025"/>
            <a:ext cx="8458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Anton"/>
                <a:ea typeface="Anton"/>
                <a:cs typeface="Anton"/>
                <a:sym typeface="Anton"/>
              </a:rPr>
              <a:t>WIREFRAME</a:t>
            </a:r>
            <a:endParaRPr>
              <a:solidFill>
                <a:srgbClr val="FF0000"/>
              </a:solidFill>
              <a:latin typeface="Anton"/>
              <a:ea typeface="Anton"/>
              <a:cs typeface="Anton"/>
              <a:sym typeface="Anton"/>
            </a:endParaRPr>
          </a:p>
        </p:txBody>
      </p:sp>
      <p:pic>
        <p:nvPicPr>
          <p:cNvPr id="102" name="Google Shape;102;p19"/>
          <p:cNvPicPr preferRelativeResize="0"/>
          <p:nvPr/>
        </p:nvPicPr>
        <p:blipFill>
          <a:blip r:embed="rId4">
            <a:alphaModFix/>
          </a:blip>
          <a:stretch>
            <a:fillRect/>
          </a:stretch>
        </p:blipFill>
        <p:spPr>
          <a:xfrm>
            <a:off x="2765300" y="1017725"/>
            <a:ext cx="3164450" cy="3728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20"/>
          <p:cNvSpPr txBox="1"/>
          <p:nvPr>
            <p:ph type="ctrTitle"/>
          </p:nvPr>
        </p:nvSpPr>
        <p:spPr>
          <a:xfrm>
            <a:off x="311708" y="9941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F0000"/>
                </a:solidFill>
                <a:latin typeface="Anton"/>
                <a:ea typeface="Anton"/>
                <a:cs typeface="Anton"/>
                <a:sym typeface="Anton"/>
              </a:rPr>
              <a:t>KEY FEATURES</a:t>
            </a:r>
            <a:endParaRPr>
              <a:solidFill>
                <a:srgbClr val="FF0000"/>
              </a:solidFill>
              <a:latin typeface="Anton"/>
              <a:ea typeface="Anton"/>
              <a:cs typeface="Anton"/>
              <a:sym typeface="Anto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74100" y="445025"/>
            <a:ext cx="8458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0000"/>
                </a:solidFill>
                <a:latin typeface="Anton"/>
                <a:ea typeface="Anton"/>
                <a:cs typeface="Anton"/>
                <a:sym typeface="Anton"/>
              </a:rPr>
              <a:t>TOURNAMENT CREATION</a:t>
            </a:r>
            <a:endParaRPr>
              <a:solidFill>
                <a:srgbClr val="FF0000"/>
              </a:solidFill>
              <a:latin typeface="Anton"/>
              <a:ea typeface="Anton"/>
              <a:cs typeface="Anton"/>
              <a:sym typeface="Anton"/>
            </a:endParaRPr>
          </a:p>
        </p:txBody>
      </p:sp>
      <p:pic>
        <p:nvPicPr>
          <p:cNvPr id="113" name="Google Shape;113;p21" title="createtourney.PNG"/>
          <p:cNvPicPr preferRelativeResize="0"/>
          <p:nvPr/>
        </p:nvPicPr>
        <p:blipFill>
          <a:blip r:embed="rId4">
            <a:alphaModFix/>
          </a:blip>
          <a:stretch>
            <a:fillRect/>
          </a:stretch>
        </p:blipFill>
        <p:spPr>
          <a:xfrm>
            <a:off x="1383637" y="1017725"/>
            <a:ext cx="6376738" cy="3734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